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8" r:id="rId2"/>
    <p:sldId id="285" r:id="rId3"/>
    <p:sldId id="289" r:id="rId4"/>
    <p:sldId id="288" r:id="rId5"/>
    <p:sldId id="266" r:id="rId6"/>
    <p:sldId id="294" r:id="rId7"/>
    <p:sldId id="296" r:id="rId8"/>
    <p:sldId id="267" r:id="rId9"/>
    <p:sldId id="290" r:id="rId10"/>
    <p:sldId id="270" r:id="rId11"/>
    <p:sldId id="291" r:id="rId12"/>
    <p:sldId id="271" r:id="rId13"/>
    <p:sldId id="272" r:id="rId14"/>
    <p:sldId id="276" r:id="rId15"/>
    <p:sldId id="293" r:id="rId16"/>
    <p:sldId id="295" r:id="rId17"/>
    <p:sldId id="299" r:id="rId18"/>
    <p:sldId id="300" r:id="rId19"/>
    <p:sldId id="292" r:id="rId20"/>
    <p:sldId id="275" r:id="rId21"/>
    <p:sldId id="302" r:id="rId22"/>
    <p:sldId id="303" r:id="rId23"/>
    <p:sldId id="305" r:id="rId24"/>
    <p:sldId id="28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4"/>
    <p:restoredTop sz="90811"/>
  </p:normalViewPr>
  <p:slideViewPr>
    <p:cSldViewPr>
      <p:cViewPr varScale="1">
        <p:scale>
          <a:sx n="81" d="100"/>
          <a:sy n="81" d="100"/>
        </p:scale>
        <p:origin x="100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0D16F-7034-E649-8AE7-294678DAC61B}" type="datetimeFigureOut">
              <a:rPr lang="en-US" smtClean="0"/>
              <a:t>3/20/22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0363E-9FDC-0045-A7E9-B5C9E7213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36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x-non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x-non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895E6D-782B-2C44-B6B7-9A23B8F0A43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23834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95E6D-782B-2C44-B6B7-9A23B8F0A431}" type="slidenum">
              <a:rPr lang="en-US" altLang="x-none" smtClean="0"/>
              <a:pPr/>
              <a:t>12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928236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95E6D-782B-2C44-B6B7-9A23B8F0A431}" type="slidenum">
              <a:rPr lang="en-US" altLang="x-none" smtClean="0"/>
              <a:pPr/>
              <a:t>17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13779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95E6D-782B-2C44-B6B7-9A23B8F0A431}" type="slidenum">
              <a:rPr lang="en-US" altLang="x-none" smtClean="0"/>
              <a:pPr/>
              <a:t>18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13779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Remind</a:t>
            </a:r>
            <a:r>
              <a:rPr lang="en-US" baseline="0" dirty="0"/>
              <a:t> students that PWCs refer to what they probably think of as </a:t>
            </a:r>
            <a:r>
              <a:rPr lang="en-US" baseline="0" dirty="0" err="1"/>
              <a:t>JetSkis</a:t>
            </a:r>
            <a:r>
              <a:rPr lang="en-US" baseline="0" dirty="0"/>
              <a:t>. </a:t>
            </a:r>
            <a:r>
              <a:rPr lang="en-US" baseline="0" dirty="0" err="1"/>
              <a:t>JetSki</a:t>
            </a:r>
            <a:r>
              <a:rPr lang="en-US" baseline="0" dirty="0"/>
              <a:t> is a trademark of Kawasaki.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95E6D-782B-2C44-B6B7-9A23B8F0A431}" type="slidenum">
              <a:rPr lang="en-US" altLang="x-none" smtClean="0"/>
              <a:pPr/>
              <a:t>19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13779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Remind</a:t>
            </a:r>
            <a:r>
              <a:rPr lang="en-US" baseline="0" dirty="0"/>
              <a:t> students that PWCs refer to what they probably think of as </a:t>
            </a:r>
            <a:r>
              <a:rPr lang="en-US" baseline="0" dirty="0" err="1"/>
              <a:t>JetSkis</a:t>
            </a:r>
            <a:r>
              <a:rPr lang="en-US" baseline="0" dirty="0"/>
              <a:t>. </a:t>
            </a:r>
            <a:r>
              <a:rPr lang="en-US" baseline="0" dirty="0" err="1"/>
              <a:t>JetSki</a:t>
            </a:r>
            <a:r>
              <a:rPr lang="en-US" baseline="0" dirty="0"/>
              <a:t> is a trademark of Kawasaki.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95E6D-782B-2C44-B6B7-9A23B8F0A431}" type="slidenum">
              <a:rPr lang="en-US" altLang="x-none" smtClean="0"/>
              <a:pPr/>
              <a:t>20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1377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x-none" noProof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x-none" noProof="0"/>
              <a:t>Click to edit Master subtitle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AB44274-9821-764F-89F9-B72DA793002B}" type="slidenum">
              <a:rPr lang="en-US" altLang="x-none"/>
              <a:pPr/>
              <a:t>‹#›</a:t>
            </a:fld>
            <a:endParaRPr lang="en-US" altLang="x-none"/>
          </a:p>
        </p:txBody>
      </p:sp>
      <p:pic>
        <p:nvPicPr>
          <p:cNvPr id="13319" name="Picture 7" descr="01 aux logo 3d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98107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omeland logo tipped cop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867400"/>
            <a:ext cx="769938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AB174-689A-4046-AE18-517C5A34993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44560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2FD07-C5E8-5F4C-A95A-DD88D00DA9A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3716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64208-401D-364A-B2D4-877A89510A5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97005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B729-E4BE-D141-A1D2-DFF5A60581D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18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68CF0-F309-FC48-8545-88FAF9924F0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6598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AC600-7331-D748-B5AE-8C9428BAFA9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7504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D09AF-3CDD-4149-A8C4-3B8EDF2C4C6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17335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0690B-5A03-CD40-95EE-B129E0CD17F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2483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4FF51-5B0E-694B-9B6D-66820A180EA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635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46896-7773-694F-BADD-9C41D048F41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6412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CC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63946F61-6890-A74F-AD17-4FE626A0BA77}" type="slidenum">
              <a:rPr lang="en-US" altLang="x-none"/>
              <a:pPr/>
              <a:t>‹#›</a:t>
            </a:fld>
            <a:endParaRPr lang="en-US" altLang="x-none"/>
          </a:p>
        </p:txBody>
      </p:sp>
      <p:pic>
        <p:nvPicPr>
          <p:cNvPr id="1031" name="Picture 7" descr="01 aux logo 3d copy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98107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omeland logo tipped copy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867400"/>
            <a:ext cx="769938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F131524-BCAE-C843-9DA6-2B19D3D6DEDE}" type="slidenum">
              <a:rPr lang="en-US" altLang="x-none"/>
              <a:pPr/>
              <a:t>1</a:t>
            </a:fld>
            <a:endParaRPr lang="en-US" altLang="x-non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South Carolina Supplement</a:t>
            </a:r>
            <a:endParaRPr lang="x-none" altLang="x-none" dirty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/>
              <a:t>For use with </a:t>
            </a:r>
            <a:r>
              <a:rPr lang="en-US" altLang="x-none" i="1" dirty="0"/>
              <a:t>Boat America</a:t>
            </a:r>
            <a:r>
              <a:rPr lang="en-US" altLang="x-none" dirty="0"/>
              <a:t> and </a:t>
            </a:r>
            <a:r>
              <a:rPr lang="en-US" altLang="x-none" i="1" dirty="0"/>
              <a:t>Boating Skills &amp; Seamanship</a:t>
            </a:r>
            <a:endParaRPr lang="x-none" altLang="x-none" i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E96B38-0293-4EF7-994A-352616CD8E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x-none" dirty="0"/>
              <a:t>Copyright 2022 Coast Guard Auxiliary Association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772400" cy="1143000"/>
          </a:xfrm>
        </p:spPr>
        <p:txBody>
          <a:bodyPr/>
          <a:lstStyle/>
          <a:p>
            <a:r>
              <a:rPr lang="en-US" dirty="0"/>
              <a:t>Reckless or Negligent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81200"/>
            <a:ext cx="7772400" cy="4114800"/>
          </a:xfrm>
        </p:spPr>
        <p:txBody>
          <a:bodyPr/>
          <a:lstStyle/>
          <a:p>
            <a:r>
              <a:rPr lang="en-US" sz="2400" dirty="0"/>
              <a:t>Reckless operation or manipulation is defined as failure to exercise the care necessary to protect the safety of persons or property.</a:t>
            </a:r>
          </a:p>
          <a:p>
            <a:r>
              <a:rPr lang="en-US" sz="2400" dirty="0"/>
              <a:t>Examples include but are not limited to:</a:t>
            </a:r>
          </a:p>
          <a:p>
            <a:pPr lvl="1"/>
            <a:r>
              <a:rPr lang="en-US" sz="2000" dirty="0"/>
              <a:t>Failure to maintain a proper lookout for boats or persons.</a:t>
            </a:r>
          </a:p>
          <a:p>
            <a:pPr lvl="1"/>
            <a:r>
              <a:rPr lang="en-US" sz="2000" dirty="0"/>
              <a:t>Allowing passengers to ride on the gunwale, transom, seat backs, on raised decks , or any other place where there may be a chance of falling overboard.</a:t>
            </a:r>
          </a:p>
          <a:p>
            <a:pPr lvl="1"/>
            <a:r>
              <a:rPr lang="en-US" sz="2000" dirty="0"/>
              <a:t>Chasing, harassing, or disturbing wildlife.</a:t>
            </a:r>
          </a:p>
          <a:p>
            <a:pPr lvl="1"/>
            <a:r>
              <a:rPr lang="en-US" sz="2000" dirty="0"/>
              <a:t>Weaving your boat or PWC through congested traffic</a:t>
            </a:r>
          </a:p>
          <a:p>
            <a:pPr lvl="1"/>
            <a:r>
              <a:rPr lang="en-US" sz="2000" dirty="0"/>
              <a:t>Swerving at the last moment to avoid collision (playing chicken)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10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918799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90500"/>
            <a:ext cx="7772400" cy="1143000"/>
          </a:xfrm>
        </p:spPr>
        <p:txBody>
          <a:bodyPr/>
          <a:lstStyle/>
          <a:p>
            <a:r>
              <a:rPr lang="en-US" dirty="0"/>
              <a:t>Reckless or Negligent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0"/>
            <a:ext cx="7772400" cy="4114800"/>
          </a:xfrm>
        </p:spPr>
        <p:txBody>
          <a:bodyPr/>
          <a:lstStyle/>
          <a:p>
            <a:r>
              <a:rPr lang="en-US" sz="2400" dirty="0"/>
              <a:t>Examples continue:</a:t>
            </a:r>
          </a:p>
          <a:p>
            <a:pPr lvl="1"/>
            <a:r>
              <a:rPr lang="en-US" sz="2000" dirty="0"/>
              <a:t>Crossing the path of another boat unnecessarily close to the other boat or when visibility around the other boat is restricted.</a:t>
            </a:r>
          </a:p>
          <a:p>
            <a:pPr lvl="1"/>
            <a:r>
              <a:rPr lang="en-US" sz="2000" dirty="0"/>
              <a:t>Causing your boat or PWC to leave the water completely while crossing the wake of another boat within 200 feet of the other boat (wake jumping).</a:t>
            </a:r>
          </a:p>
          <a:p>
            <a:pPr lvl="1"/>
            <a:r>
              <a:rPr lang="en-US" sz="2000" dirty="0"/>
              <a:t>”Wake-surfing” within 200 feet of a dock, person in water, or anchored craft.</a:t>
            </a:r>
          </a:p>
          <a:p>
            <a:pPr lvl="1"/>
            <a:r>
              <a:rPr lang="en-US" sz="2000" dirty="0"/>
              <a:t>Towing a person behind your boat or PWC in such as way that it causes the towed persons to collide with another person or object or to pass through a swimming area.</a:t>
            </a:r>
          </a:p>
          <a:p>
            <a:pPr lvl="1"/>
            <a:r>
              <a:rPr lang="en-US" sz="2000" dirty="0"/>
              <a:t>Boating in restricted areas without regard to other boaters or persons, posted speed and wake restrictions, diver down flags, etc.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11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495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6700"/>
            <a:ext cx="7772400" cy="1143000"/>
          </a:xfrm>
        </p:spPr>
        <p:txBody>
          <a:bodyPr/>
          <a:lstStyle/>
          <a:p>
            <a:r>
              <a:rPr lang="en-US" dirty="0"/>
              <a:t>Accidents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772400" cy="4114800"/>
          </a:xfrm>
        </p:spPr>
        <p:txBody>
          <a:bodyPr/>
          <a:lstStyle/>
          <a:p>
            <a:r>
              <a:rPr lang="en-US" dirty="0"/>
              <a:t>If you are involved in a boating accident, you are required to stop immediately at the scene </a:t>
            </a:r>
            <a:r>
              <a:rPr lang="en-US" b="1" i="1" dirty="0">
                <a:solidFill>
                  <a:srgbClr val="FFFF00"/>
                </a:solidFill>
              </a:rPr>
              <a:t>and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Render reasonable assistance to each injured person </a:t>
            </a:r>
            <a:r>
              <a:rPr lang="en-US" b="1" i="1" dirty="0">
                <a:solidFill>
                  <a:srgbClr val="FFFF00"/>
                </a:solidFill>
              </a:rPr>
              <a:t>and</a:t>
            </a:r>
          </a:p>
          <a:p>
            <a:pPr lvl="1"/>
            <a:r>
              <a:rPr lang="en-US" dirty="0"/>
              <a:t>Give in writing, his or her name, address, and vessel identification to anyone injured.</a:t>
            </a:r>
          </a:p>
          <a:p>
            <a:pPr lvl="1"/>
            <a:r>
              <a:rPr lang="en-US" dirty="0"/>
              <a:t>Operator of the vessel must call SC DNR immediately at 1-800-922-5431.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12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67799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Intoxication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illegal to operate a moving motorized vessel or vessel under sail:</a:t>
            </a:r>
          </a:p>
          <a:p>
            <a:pPr lvl="1"/>
            <a:r>
              <a:rPr lang="en-US" dirty="0"/>
              <a:t>While under the influence of alcohol or drugs, or combination of both.</a:t>
            </a:r>
          </a:p>
          <a:p>
            <a:pPr lvl="1"/>
            <a:r>
              <a:rPr lang="en-US" dirty="0"/>
              <a:t>A person who operates a vessel is considered to have given consent (implied consent) to a chemical test or analysis of breath, blood, or urine.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13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8866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Skiing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addition to the operator when towing a skier, tuber, or any other device, there must be an observer on board who can watch the person being towed, </a:t>
            </a:r>
            <a:r>
              <a:rPr lang="en-US" b="1" i="1" dirty="0">
                <a:solidFill>
                  <a:srgbClr val="FFFF00"/>
                </a:solidFill>
              </a:rPr>
              <a:t>or</a:t>
            </a:r>
          </a:p>
          <a:p>
            <a:r>
              <a:rPr lang="en-US" dirty="0"/>
              <a:t>The vessel must have a wide-angle rear view mirror mounted in such a way that the operator can observe the towed persons at all times.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14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34360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Skiing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persons being towed must wear a Type I, II, III, or V  Coast Guard approved life jacket.</a:t>
            </a:r>
          </a:p>
          <a:p>
            <a:r>
              <a:rPr lang="en-US" dirty="0"/>
              <a:t>Towing persons between sunset and sunrise is prohibited.</a:t>
            </a:r>
          </a:p>
          <a:p>
            <a:r>
              <a:rPr lang="en-US" dirty="0"/>
              <a:t>Towing with PWC requires minimum 3 person capacity – operator, observer, and towed person when retrieved.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15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990692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Diving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Vessels approaching a dive flag should </a:t>
            </a:r>
            <a:r>
              <a:rPr lang="en-US" b="1" i="1" dirty="0">
                <a:solidFill>
                  <a:srgbClr val="FFFF00"/>
                </a:solidFill>
              </a:rPr>
              <a:t>stop and not approach within 50 feet </a:t>
            </a:r>
            <a:r>
              <a:rPr lang="en-US" dirty="0"/>
              <a:t>unless directed by the person placing the flag. </a:t>
            </a:r>
          </a:p>
          <a:p>
            <a:endParaRPr lang="en-US" dirty="0"/>
          </a:p>
          <a:p>
            <a:r>
              <a:rPr lang="en-US" dirty="0"/>
              <a:t>Vessels should approach at idle speed within 150 feet of the flag.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16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70260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3200" dirty="0"/>
              <a:t>Operation between sunset and sunrise is prohibited.</a:t>
            </a:r>
          </a:p>
          <a:p>
            <a:r>
              <a:rPr lang="en-US" dirty="0"/>
              <a:t>If towing from a boat, you must have an observer facing the towed persons or use a wide-angle rearview mirror.</a:t>
            </a:r>
          </a:p>
          <a:p>
            <a:r>
              <a:rPr lang="en-US" dirty="0"/>
              <a:t>Those being towed must </a:t>
            </a:r>
            <a:r>
              <a:rPr lang="en-US" b="1" i="1" dirty="0">
                <a:solidFill>
                  <a:srgbClr val="FFFF00"/>
                </a:solidFill>
              </a:rPr>
              <a:t>wear</a:t>
            </a:r>
            <a:r>
              <a:rPr lang="en-US" dirty="0"/>
              <a:t> a CG approved Type 1, 2, 3, or 5 life jacket.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17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77177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Towing from a PWC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3200" dirty="0"/>
              <a:t>The PWC must be rated for at least 3 passengers</a:t>
            </a:r>
          </a:p>
          <a:p>
            <a:pPr marL="742950" lvl="2" indent="-342900"/>
            <a:r>
              <a:rPr lang="en-US" dirty="0"/>
              <a:t>One driver, one observer (facing the towed person) and one person being towed. You must have capacity to bring all persons on board the PWC.</a:t>
            </a:r>
          </a:p>
          <a:p>
            <a:pPr marL="742950" lvl="2" indent="-342900"/>
            <a:r>
              <a:rPr lang="en-US" dirty="0"/>
              <a:t>Mirrors may not substitute for an observer on PWCs. The observer must face the person being towed.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18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373816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Watercraft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648200"/>
          </a:xfrm>
        </p:spPr>
        <p:txBody>
          <a:bodyPr/>
          <a:lstStyle/>
          <a:p>
            <a:r>
              <a:rPr lang="en-US" dirty="0"/>
              <a:t>PWC specific requirements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Each person riding must be wearing a Type I, II, III, or V Coast Guard approved life jacket.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Operators are required to be connected by a lanyard to a cut-off switch attached to the person operating or to their life jacket.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19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306414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Vessel Registration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South Carolina requires vessels to be registered, except:</a:t>
            </a:r>
          </a:p>
          <a:p>
            <a:pPr lvl="1"/>
            <a:r>
              <a:rPr lang="en-US" dirty="0"/>
              <a:t>Non-motorized vessels</a:t>
            </a:r>
          </a:p>
          <a:p>
            <a:pPr lvl="1"/>
            <a:r>
              <a:rPr lang="en-US" dirty="0"/>
              <a:t>Vessels Documented with the US Coast Guard</a:t>
            </a:r>
          </a:p>
          <a:p>
            <a:pPr lvl="1"/>
            <a:r>
              <a:rPr lang="en-US" dirty="0"/>
              <a:t>Vessels with a valid registration in another state or country, temporarily on the waters of South Carolina for 60 days or less.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2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119736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Watercraft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PWC specific requirements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PWCs with self-circling devices may not be operated if the device has been altered.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Operation between sunset and sunrise is prohibited.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20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93677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Accidents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are involved in a boating accident, you are required to:</a:t>
            </a:r>
          </a:p>
          <a:p>
            <a:pPr lvl="1"/>
            <a:r>
              <a:rPr lang="en-US" dirty="0"/>
              <a:t>Stop immediately at the scene </a:t>
            </a:r>
          </a:p>
          <a:p>
            <a:pPr lvl="1"/>
            <a:r>
              <a:rPr lang="en-US" dirty="0"/>
              <a:t>Render reasonable assistance to each injured person</a:t>
            </a:r>
          </a:p>
          <a:p>
            <a:pPr lvl="1"/>
            <a:r>
              <a:rPr lang="en-US" dirty="0"/>
              <a:t>Share information with anyone injured and to the owner of property damaged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21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552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Accidents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cannot be held liable for civil damages for any assistance rendered in good faith and in a prudent manner – Good Samaritan Law.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22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03165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Accidents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Operator of the vessel involved in </a:t>
            </a:r>
            <a:r>
              <a:rPr lang="en-US" b="1" dirty="0">
                <a:solidFill>
                  <a:srgbClr val="FFFF00"/>
                </a:solidFill>
              </a:rPr>
              <a:t>any</a:t>
            </a:r>
            <a:r>
              <a:rPr lang="en-US" dirty="0"/>
              <a:t> accident should call South Carolina DNR </a:t>
            </a:r>
            <a:r>
              <a:rPr lang="en-US" b="1" i="1" dirty="0">
                <a:solidFill>
                  <a:srgbClr val="FFFF00"/>
                </a:solidFill>
              </a:rPr>
              <a:t>immediately</a:t>
            </a:r>
            <a:r>
              <a:rPr lang="en-US" dirty="0"/>
              <a:t> at 1-800-922-5431 to report the accident.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23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950168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questions?</a:t>
            </a:r>
          </a:p>
          <a:p>
            <a:r>
              <a:rPr lang="en-US" dirty="0"/>
              <a:t>Find other Auxiliary boating courses at http://</a:t>
            </a:r>
            <a:r>
              <a:rPr lang="en-US" dirty="0" err="1"/>
              <a:t>www.cgaux.org</a:t>
            </a:r>
            <a:r>
              <a:rPr lang="en-US" dirty="0"/>
              <a:t>/</a:t>
            </a:r>
            <a:r>
              <a:rPr lang="en-US" dirty="0" err="1"/>
              <a:t>boatinged</a:t>
            </a:r>
            <a:endParaRPr lang="en-US" dirty="0"/>
          </a:p>
          <a:p>
            <a:r>
              <a:rPr lang="en-US" dirty="0"/>
              <a:t>Request a vessel safety check at http://</a:t>
            </a:r>
            <a:r>
              <a:rPr lang="en-US" dirty="0" err="1"/>
              <a:t>www.safetyseal.net</a:t>
            </a:r>
            <a:endParaRPr lang="en-US" dirty="0"/>
          </a:p>
          <a:p>
            <a:r>
              <a:rPr lang="en-US" dirty="0"/>
              <a:t>Learn more about joining the Auxiliary at: http://</a:t>
            </a:r>
            <a:r>
              <a:rPr lang="en-US" dirty="0" err="1"/>
              <a:t>join.cgaux.org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24</a:t>
            </a:fld>
            <a:endParaRPr lang="en-US" alt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B26EB-3ABA-4807-8351-3EF073B0D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x-none"/>
              <a:t>Copyright 2021 Coast Guard Auxiliary Association</a:t>
            </a:r>
          </a:p>
        </p:txBody>
      </p:sp>
    </p:spTree>
    <p:extLst>
      <p:ext uri="{BB962C8B-B14F-4D97-AF65-F5344CB8AC3E}">
        <p14:creationId xmlns:p14="http://schemas.microsoft.com/office/powerpoint/2010/main" val="793564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772400" cy="1143000"/>
          </a:xfrm>
        </p:spPr>
        <p:txBody>
          <a:bodyPr/>
          <a:lstStyle/>
          <a:p>
            <a:r>
              <a:rPr lang="en-US" dirty="0"/>
              <a:t>Certificate of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b="1" i="1" dirty="0">
                <a:solidFill>
                  <a:srgbClr val="FFFF00"/>
                </a:solidFill>
              </a:rPr>
              <a:t>MUST</a:t>
            </a:r>
            <a:r>
              <a:rPr lang="en-US" dirty="0"/>
              <a:t> be on board and available for inspection by an enforcement officer whenever the vessel is operated.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3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222058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Vessel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South Carolina requires vessels to be titled, except:</a:t>
            </a:r>
          </a:p>
          <a:p>
            <a:pPr lvl="1"/>
            <a:r>
              <a:rPr lang="en-US" dirty="0"/>
              <a:t>Rowboats, paddleboards, and sailboards</a:t>
            </a:r>
          </a:p>
          <a:p>
            <a:pPr lvl="1"/>
            <a:r>
              <a:rPr lang="en-US" dirty="0"/>
              <a:t>Vessels Documented with the US Coast Guard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Motors of less than 5 HP exempt – larger motors require title in addition to vessel title.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4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65876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 Restrictions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Persons 16 years of age and older may operate any boat or PWC without restrictions.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400" dirty="0"/>
              <a:t>Persons under 16 years of age may operate a boat or PWC with a motor of less than 15 HP without restrictions. They may operate a boat or PWC with a motor greater than 15 HP only if;</a:t>
            </a:r>
          </a:p>
          <a:p>
            <a:pPr lvl="1"/>
            <a:r>
              <a:rPr lang="en-US" sz="2000" dirty="0"/>
              <a:t>They are accompanied by an adult at least 18 years old who is not under the influence of alcohol and / or drugs </a:t>
            </a:r>
            <a:r>
              <a:rPr lang="en-US" sz="2000" b="1" i="1" dirty="0">
                <a:solidFill>
                  <a:srgbClr val="FFFF00"/>
                </a:solidFill>
              </a:rPr>
              <a:t>or</a:t>
            </a:r>
          </a:p>
          <a:p>
            <a:pPr lvl="1"/>
            <a:r>
              <a:rPr lang="en-US" sz="2000" dirty="0"/>
              <a:t>Who have passed a boating safety course approved by the South Carolina Department of Natural Resources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5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99741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Jackets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All children under age 12 are required to wear a securely fastened and properly sized and fitted Coast Guard approved Type I, II, III, or V life jacket while on board a vessel less than 16 feet long. </a:t>
            </a:r>
          </a:p>
          <a:p>
            <a:r>
              <a:rPr lang="en-US" sz="2400" dirty="0"/>
              <a:t>Inflatable life jackets are NOT Coast Guard approved for use by persons under 16 years of age. </a:t>
            </a:r>
          </a:p>
          <a:p>
            <a:r>
              <a:rPr lang="en-US" sz="2400" dirty="0"/>
              <a:t>Type V life jackets may not be worn by children under 90 pounds.  </a:t>
            </a:r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6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56077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Producing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Vessels less than 20 meters (65 feet) including PWCs are required to carry a sound producing device capable of producing an efficient sound signal that is audible for at least one-half mile. A sound producing device could include a whistle or a horn that meets the requirements.</a:t>
            </a:r>
          </a:p>
          <a:p>
            <a:endParaRPr lang="en-US" sz="2400" dirty="0"/>
          </a:p>
          <a:p>
            <a:r>
              <a:rPr lang="en-US" sz="2400" dirty="0"/>
              <a:t>Vessels over 20 meters (65 feet) are also required to carry a ship’s bell at least 8 inches at the mouth and these signals must be audible at one mile.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7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83015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331" y="190500"/>
            <a:ext cx="7772400" cy="1143000"/>
          </a:xfrm>
        </p:spPr>
        <p:txBody>
          <a:bodyPr/>
          <a:lstStyle/>
          <a:p>
            <a:r>
              <a:rPr lang="en-US" dirty="0"/>
              <a:t>Speed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33500"/>
            <a:ext cx="7772400" cy="4114800"/>
          </a:xfrm>
        </p:spPr>
        <p:txBody>
          <a:bodyPr/>
          <a:lstStyle/>
          <a:p>
            <a:r>
              <a:rPr lang="en-US" dirty="0"/>
              <a:t>You may not operate a boat or PWC in excess of idle speed within 100 feet of a:</a:t>
            </a:r>
          </a:p>
          <a:p>
            <a:pPr lvl="1"/>
            <a:r>
              <a:rPr lang="en-US" dirty="0"/>
              <a:t>Moored or anchored vessel</a:t>
            </a:r>
          </a:p>
          <a:p>
            <a:pPr lvl="1"/>
            <a:r>
              <a:rPr lang="en-US" dirty="0"/>
              <a:t>Wharf, pier, or dock</a:t>
            </a:r>
          </a:p>
          <a:p>
            <a:pPr lvl="1"/>
            <a:r>
              <a:rPr lang="en-US" dirty="0"/>
              <a:t>Person in the water</a:t>
            </a:r>
          </a:p>
          <a:p>
            <a:pPr lvl="1"/>
            <a:r>
              <a:rPr lang="en-US" dirty="0"/>
              <a:t>Remains 50 feet at Lake Moultrie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Speed regulations can vary locally.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8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0701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1200"/>
            <a:ext cx="7772400" cy="4114800"/>
          </a:xfrm>
        </p:spPr>
        <p:txBody>
          <a:bodyPr/>
          <a:lstStyle/>
          <a:p>
            <a:r>
              <a:rPr lang="en-US" dirty="0"/>
              <a:t>You may not operate too fast for conditions on the water (vessel traffic, weather, etc.)</a:t>
            </a:r>
          </a:p>
          <a:p>
            <a:r>
              <a:rPr lang="en-US" dirty="0"/>
              <a:t>Operate at idle speed within 100 yards of Atlantic coastline</a:t>
            </a:r>
          </a:p>
          <a:p>
            <a:r>
              <a:rPr lang="en-US" dirty="0"/>
              <a:t>Vessel operators are responsible for any damage caused by their wake.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9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22132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 Black"/>
        <a:ea typeface="Times New Roman"/>
        <a:cs typeface="Times New Roman"/>
      </a:majorFont>
      <a:minorFont>
        <a:latin typeface="Arial"/>
        <a:ea typeface="Times New Roma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</TotalTime>
  <Words>1389</Words>
  <Application>Microsoft Macintosh PowerPoint</Application>
  <PresentationFormat>On-screen Show (4:3)</PresentationFormat>
  <Paragraphs>145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Arial Black</vt:lpstr>
      <vt:lpstr>Times New Roman</vt:lpstr>
      <vt:lpstr>Office Theme</vt:lpstr>
      <vt:lpstr>South Carolina Supplement</vt:lpstr>
      <vt:lpstr>Vessel Registration</vt:lpstr>
      <vt:lpstr>Certificate of Number</vt:lpstr>
      <vt:lpstr>Vessel Title</vt:lpstr>
      <vt:lpstr>Age Restrictions</vt:lpstr>
      <vt:lpstr>Life Jackets</vt:lpstr>
      <vt:lpstr>Sound Producing Devices</vt:lpstr>
      <vt:lpstr>Speed</vt:lpstr>
      <vt:lpstr>Speed</vt:lpstr>
      <vt:lpstr>Reckless or Negligent Operation</vt:lpstr>
      <vt:lpstr>Reckless or Negligent Operation</vt:lpstr>
      <vt:lpstr>Accidents</vt:lpstr>
      <vt:lpstr>Intoxication</vt:lpstr>
      <vt:lpstr>Water Skiing</vt:lpstr>
      <vt:lpstr>Water Skiing</vt:lpstr>
      <vt:lpstr>Diving Operations</vt:lpstr>
      <vt:lpstr>Towing</vt:lpstr>
      <vt:lpstr>Towing from a PWC</vt:lpstr>
      <vt:lpstr>Personal Watercraft</vt:lpstr>
      <vt:lpstr>Personal Watercraft</vt:lpstr>
      <vt:lpstr>Accidents</vt:lpstr>
      <vt:lpstr>Accidents</vt:lpstr>
      <vt:lpstr>Reporting Accidents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One</dc:title>
  <dc:creator>Robin Freeman</dc:creator>
  <cp:lastModifiedBy>Greg Fonzeno</cp:lastModifiedBy>
  <cp:revision>39</cp:revision>
  <dcterms:created xsi:type="dcterms:W3CDTF">2005-09-26T18:22:38Z</dcterms:created>
  <dcterms:modified xsi:type="dcterms:W3CDTF">2022-03-20T18:42:11Z</dcterms:modified>
</cp:coreProperties>
</file>